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6858000" cx="9144000"/>
  <p:notesSz cx="6858000" cy="9144000"/>
  <p:embeddedFontLst>
    <p:embeddedFont>
      <p:font typeface="Gentium Book Basic"/>
      <p:regular r:id="rId39"/>
      <p:bold r:id="rId40"/>
      <p:italic r:id="rId41"/>
      <p:boldItalic r:id="rId42"/>
    </p:embeddedFont>
    <p:embeddedFont>
      <p:font typeface="Constantia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entiumBookBasic-bold.fntdata"/><Relationship Id="rId20" Type="http://schemas.openxmlformats.org/officeDocument/2006/relationships/slide" Target="slides/slide14.xml"/><Relationship Id="rId42" Type="http://schemas.openxmlformats.org/officeDocument/2006/relationships/font" Target="fonts/GentiumBookBasic-boldItalic.fntdata"/><Relationship Id="rId41" Type="http://schemas.openxmlformats.org/officeDocument/2006/relationships/font" Target="fonts/GentiumBookBasic-italic.fntdata"/><Relationship Id="rId22" Type="http://schemas.openxmlformats.org/officeDocument/2006/relationships/slide" Target="slides/slide16.xml"/><Relationship Id="rId44" Type="http://schemas.openxmlformats.org/officeDocument/2006/relationships/font" Target="fonts/Constantia-bold.fntdata"/><Relationship Id="rId21" Type="http://schemas.openxmlformats.org/officeDocument/2006/relationships/slide" Target="slides/slide15.xml"/><Relationship Id="rId43" Type="http://schemas.openxmlformats.org/officeDocument/2006/relationships/font" Target="fonts/Constantia-regular.fntdata"/><Relationship Id="rId24" Type="http://schemas.openxmlformats.org/officeDocument/2006/relationships/slide" Target="slides/slide18.xml"/><Relationship Id="rId46" Type="http://schemas.openxmlformats.org/officeDocument/2006/relationships/font" Target="fonts/Constantia-boldItalic.fntdata"/><Relationship Id="rId23" Type="http://schemas.openxmlformats.org/officeDocument/2006/relationships/slide" Target="slides/slide17.xml"/><Relationship Id="rId45" Type="http://schemas.openxmlformats.org/officeDocument/2006/relationships/font" Target="fonts/Constanti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GentiumBookBasic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 rot="5400000">
            <a:off x="2377440" y="15240"/>
            <a:ext cx="438912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/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6" name="Google Shape;106;p14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/>
          <a:lstStyle>
            <a:lvl1pPr lvl="0" marR="45720" rtl="0" algn="r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ctr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ctr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ctr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ctr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ctr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7" name="Google Shape;10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9" name="Google Shape;109;p1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2" name="Google Shape;112;p15"/>
          <p:cNvSpPr txBox="1"/>
          <p:nvPr>
            <p:ph idx="1" type="body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  <a:defRPr b="0" i="0" sz="22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91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/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/>
          <a:lstStyle>
            <a:lvl1pPr lvl="0" marR="45720" rtl="0" algn="r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ctr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ctr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ctr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ctr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ctr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b="1" i="0" sz="5600" u="none" cap="none" strike="noStrik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/>
          <a:lstStyle>
            <a:lvl1pPr indent="-228600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  <a:defRPr b="0" i="0" sz="22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91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91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2894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02894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b="1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  <a:defRPr b="1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/>
          <a:lstStyle>
            <a:lvl1pPr indent="-361315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365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94639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9463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/>
          <a:lstStyle>
            <a:lvl1pPr indent="-361315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365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94639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9463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b="0" i="0" sz="2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33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/>
          <a:lstStyle>
            <a:lvl1pPr indent="-39751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  <a:defRPr b="0" i="0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68935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02895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 flipH="1" rot="-10380000">
            <a:off x="3165753" y="1108077"/>
            <a:ext cx="5257800" cy="4114800"/>
          </a:xfrm>
          <a:prstGeom prst="snipRoundRect">
            <a:avLst>
              <a:gd fmla="val 0" name="adj1"/>
              <a:gd fmla="val 3646" name="adj2"/>
            </a:avLst>
          </a:prstGeom>
          <a:solidFill>
            <a:srgbClr val="FFFFFF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500" kx="100000" rotWithShape="0" algn="tl" dir="7500000" dist="38500" sy="10008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2" name="Google Shape;72;p10"/>
          <p:cNvSpPr/>
          <p:nvPr/>
        </p:nvSpPr>
        <p:spPr>
          <a:xfrm flipH="1" rot="-10380000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  <a:effectLst>
            <a:outerShdw blurRad="19685" rotWithShape="0" algn="tl" dir="12900000" dist="6350">
              <a:srgbClr val="000000">
                <a:alpha val="4666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3" name="Google Shape;73;p10"/>
          <p:cNvSpPr txBox="1"/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4000" spcFirstLastPara="1" rIns="45700" wrap="square" tIns="45700"/>
          <a:lstStyle>
            <a:lvl1pPr indent="-22860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ts val="1235"/>
              <a:buFont typeface="Noto Sans Symbols"/>
              <a:buNone/>
              <a:defRPr b="0" i="0" sz="13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93369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Char char="●"/>
              <a:defRPr b="0" i="0" sz="1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7305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Char char="●"/>
              <a:defRPr b="0" i="0" sz="1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65747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Char char="●"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65747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Char char="●"/>
              <a:defRPr b="0" i="0" sz="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0"/>
          <p:cNvSpPr/>
          <p:nvPr>
            <p:ph idx="2" type="pic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9" name="Google Shape;79;p10"/>
          <p:cNvSpPr/>
          <p:nvPr/>
        </p:nvSpPr>
        <p:spPr>
          <a:xfrm flipH="1" rot="10800000">
            <a:off x="-9525" y="5816600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0" name="Google Shape;80;p10"/>
          <p:cNvSpPr/>
          <p:nvPr/>
        </p:nvSpPr>
        <p:spPr>
          <a:xfrm flipH="1" rot="10800000">
            <a:off x="4381500" y="6219825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l" flip="none" tx="0" sx="65000" ty="0" sy="65000"/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9525" y="-7144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381500" y="-7144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" name="Google Shape;17;p1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8" name="Google Shape;18;p1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09B6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l" flip="none" tx="0" sx="65000" ty="0" sy="65000"/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-9525" y="-7144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381500" y="-7144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6" name="Google Shape;96;p13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13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1" name="Google Shape;101;p13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02" name="Google Shape;102;p13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09B6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6.jpg"/><Relationship Id="rId7" Type="http://schemas.openxmlformats.org/officeDocument/2006/relationships/image" Target="../media/image10.jp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1295400" y="1524000"/>
            <a:ext cx="649363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59C7FF"/>
                </a:solidFill>
                <a:latin typeface="Constantia"/>
                <a:ea typeface="Constantia"/>
                <a:cs typeface="Constantia"/>
                <a:sym typeface="Constantia"/>
              </a:rPr>
              <a:t>Why Didn’t My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59C7FF"/>
                </a:solidFill>
                <a:latin typeface="Constantia"/>
                <a:ea typeface="Constantia"/>
                <a:cs typeface="Constantia"/>
                <a:sym typeface="Constantia"/>
              </a:rPr>
              <a:t>Awesome App Win?</a:t>
            </a:r>
            <a:endParaRPr b="1" sz="5400" cap="none">
              <a:solidFill>
                <a:srgbClr val="59C7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why.jpg" id="121" name="Google Shape;12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3505200"/>
            <a:ext cx="4202430" cy="279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Key Grading Points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5"/>
          <p:cNvSpPr txBox="1"/>
          <p:nvPr>
            <p:ph idx="1" type="body"/>
          </p:nvPr>
        </p:nvSpPr>
        <p:spPr>
          <a:xfrm>
            <a:off x="457200" y="19050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highest scoring applications  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 complete and on time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 neatly presented and typed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Have very clear, well organized and properly oriented document and image attachments 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Have a well written, grammatically correct and overly detailed essay that communicates the </a:t>
            </a:r>
            <a:r>
              <a:rPr b="1" i="1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Key Essay Topics</a:t>
            </a: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  (ESL is considered.)</a:t>
            </a:r>
            <a:endParaRPr/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transparent High Score.png" id="190" name="Google Shape;1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838200"/>
            <a:ext cx="4419600" cy="278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Present Your Best Possible App!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6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Type it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Attention to detail is paramount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Text should fit on the lines (not under or off the end)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not hand write on the margins.  It makes it seem like you cannot be bothered to put in an effort.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Fill in all applicable lines or boxes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Grid forms should be accurate and readable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Crisp, clear docs, straight and attachments</a:t>
            </a:r>
            <a:endParaRPr/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Polished Application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Only submit the required documents 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not submit extras to ‘bolster’ your app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includes resumes, articles, photographs, QR codes or other items not requested in the application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Doing so increases the workload in processing your application for the judges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If you make a mistake fix it/start over (never cross out)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Follow the directions!</a:t>
            </a:r>
            <a:endParaRPr/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pp Errors.jpg" id="207" name="Google Shape;20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339054"/>
            <a:ext cx="7315200" cy="523853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>
            <p:ph type="title"/>
          </p:nvPr>
        </p:nvSpPr>
        <p:spPr>
          <a:xfrm>
            <a:off x="533400" y="5334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kind of first impression does this give?</a:t>
            </a:r>
            <a:endParaRPr b="0" i="0" sz="36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Formatting issues 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457200" y="2133600"/>
            <a:ext cx="72123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Text should fit on one line and not go or under the line or past the end. 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two liner.png" id="215" name="Google Shape;215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2667000"/>
            <a:ext cx="8229600" cy="150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Polished Application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0243.PNG" id="221" name="Google Shape;221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646780"/>
            <a:ext cx="8229600" cy="296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685800" y="2057400"/>
            <a:ext cx="34178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neat and complete flight grid -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Typed but…needs work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0240.PNG" id="228" name="Google Shape;228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3048000"/>
            <a:ext cx="8229600" cy="289079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 txBox="1"/>
          <p:nvPr/>
        </p:nvSpPr>
        <p:spPr>
          <a:xfrm>
            <a:off x="533400" y="1981200"/>
            <a:ext cx="839614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Flight times should match the hours in your logbook. They are not estimates.</a:t>
            </a:r>
            <a:b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pay off of being selected a winner is worth many thousands of dollars per hour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That it took to compete your application. Put forth the effort.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Polished Application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838200" y="1905000"/>
            <a:ext cx="54726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very neat, easy to read and complete cost basis grid: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grid.png" id="236" name="Google Shape;236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57" y="2300950"/>
            <a:ext cx="6873243" cy="4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Not so polished…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0242.PNG" id="242" name="Google Shape;242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1" y="2552713"/>
            <a:ext cx="6476999" cy="37038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533400" y="1828800"/>
            <a:ext cx="68886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Hard to read, info in wrong columns and incomplete cost basis grid. </a:t>
            </a:r>
            <a:b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Poorly done flight school paperwork reflects on YOU, not them!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Time for a redo…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0246.PNG" id="249" name="Google Shape;249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57200" y="3276600"/>
            <a:ext cx="3972147" cy="2662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247.PNG" id="250" name="Google Shape;25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222426" y="3378049"/>
            <a:ext cx="4219925" cy="273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1066800" y="1828800"/>
            <a:ext cx="75273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All copies should always be clear and legible. Color images are preferred.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Apps are read electronically, so image orientation should be appropriate.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idx="4294967295" type="body"/>
          </p:nvPr>
        </p:nvSpPr>
        <p:spPr>
          <a:xfrm>
            <a:off x="914400" y="4876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Amelia Earhart Memorial Scholarship Fund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AEMSF 75th corner text.png" id="127" name="Google Shape;1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066800"/>
            <a:ext cx="8284813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0251.PNG"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3200400"/>
            <a:ext cx="4212526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 txBox="1"/>
          <p:nvPr>
            <p:ph type="title"/>
          </p:nvPr>
        </p:nvSpPr>
        <p:spPr>
          <a:xfrm>
            <a:off x="6096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Logbooks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0250.PNG" id="258" name="Google Shape;258;p3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2286000"/>
            <a:ext cx="5293895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609600" y="1752600"/>
            <a:ext cx="64332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All columns should be totaled and amounts forwarded.   </a:t>
            </a: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533400" y="6019800"/>
            <a:ext cx="36140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One log page = left </a:t>
            </a:r>
            <a:r>
              <a:rPr lang="en-US" sz="1800" u="sng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</a:t>
            </a: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right sides.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61" name="Google Shape;261;p35"/>
          <p:cNvSpPr txBox="1"/>
          <p:nvPr/>
        </p:nvSpPr>
        <p:spPr>
          <a:xfrm>
            <a:off x="533400" y="5638800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 pencil if necessary.</a:t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Logbooks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6"/>
          <p:cNvSpPr txBox="1"/>
          <p:nvPr>
            <p:ph idx="1" type="body"/>
          </p:nvPr>
        </p:nvSpPr>
        <p:spPr>
          <a:xfrm>
            <a:off x="457200" y="1935480"/>
            <a:ext cx="43434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Follow the instructions explicitly on Part VI</a:t>
            </a:r>
            <a:endParaRPr/>
          </a:p>
          <a:p>
            <a:pPr indent="-274320" lvl="0" marL="274320" marR="0" rtl="0" algn="l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year should be noted on each page.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Pages should not be oriented vertically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Clear scans or smartphone images are superior to poor  Xerox copies</a:t>
            </a:r>
            <a:endParaRPr/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Log blank.png" id="268" name="Google Shape;26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0200" y="838200"/>
            <a:ext cx="2964437" cy="5799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Essay - 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reative winged pencil.png" id="274" name="Google Shape;274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1295400"/>
            <a:ext cx="5029199" cy="5178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8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Key Essay Topics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8"/>
          <p:cNvSpPr txBox="1"/>
          <p:nvPr>
            <p:ph idx="1" type="body"/>
          </p:nvPr>
        </p:nvSpPr>
        <p:spPr>
          <a:xfrm>
            <a:off x="533400" y="1905000"/>
            <a:ext cx="8458200" cy="4541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None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Don’t omit this critical info as your score will be affected! </a:t>
            </a:r>
            <a:endParaRPr/>
          </a:p>
          <a:p>
            <a:pPr indent="-129238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None/>
            </a:pPr>
            <a:r>
              <a:t/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Immediate and future goals are clearly stated</a:t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realistic plan to achieve that goal is laid out</a:t>
            </a:r>
            <a:endParaRPr/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case for financial need is presented</a:t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budget including income &amp; funding options is presented</a:t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steps you’ve taken towards the goal so far </a:t>
            </a:r>
            <a:endParaRPr/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Challenges and setbacks you’ve faced</a:t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Ninety-Nines participation </a:t>
            </a:r>
            <a:endParaRPr/>
          </a:p>
          <a:p>
            <a:pPr indent="-274320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b="0" i="0" lang="en-US" sz="2405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you different from any other applicant</a:t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29238" lvl="0" marL="274320" marR="0" rtl="0" algn="l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None/>
            </a:pPr>
            <a:r>
              <a:t/>
            </a:r>
            <a:endParaRPr b="0" i="0" sz="2405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Creative Writing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9"/>
          <p:cNvSpPr txBox="1"/>
          <p:nvPr>
            <p:ph idx="1" type="body"/>
          </p:nvPr>
        </p:nvSpPr>
        <p:spPr>
          <a:xfrm>
            <a:off x="457200" y="2971800"/>
            <a:ext cx="8229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Brush up on essays and their format online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Think of your ‘hook’ – and how to sell yourself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Write to bring the reader in, build empathy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Eliminate redundant info found elsewhere in the app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Avoid, “I am, I will, I have, I, I, I….”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“Hello” or “Dear” are better suited to an email</a:t>
            </a:r>
            <a:endParaRPr/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87" name="Google Shape;287;p39"/>
          <p:cNvSpPr txBox="1"/>
          <p:nvPr/>
        </p:nvSpPr>
        <p:spPr>
          <a:xfrm>
            <a:off x="457200" y="1905000"/>
            <a:ext cx="8077200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 outstanding essay can make up for points lost in other less impressive areas of an application.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is Financial Need?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0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“Financial Need” is not simply based on a low or no income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need is substantiated in your essay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Factors that affect an individuals ‘need’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Areas with few affordable training options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Areas with a high cost of living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 loan debt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Medical debt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Flying $.jpg" id="294" name="Google Shape;29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426720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type="title"/>
          </p:nvPr>
        </p:nvSpPr>
        <p:spPr>
          <a:xfrm>
            <a:off x="381000" y="685800"/>
            <a:ext cx="8305800" cy="11612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Explain your financial need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381000" y="2209800"/>
            <a:ext cx="72390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is your income budgeted?</a:t>
            </a:r>
            <a:endParaRPr b="0" i="0" sz="221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much have you already saved for your goal? </a:t>
            </a:r>
            <a:endParaRPr b="0" i="0" sz="221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will you fund your training besides a scholarship?  </a:t>
            </a:r>
            <a:endParaRPr/>
          </a:p>
          <a:p>
            <a:pPr indent="-246888" lvl="1" marL="640080" marR="0" rtl="0" algn="l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1734"/>
              <a:buFont typeface="Noto Sans Symbols"/>
              <a:buChar char="●"/>
            </a:pPr>
            <a:r>
              <a:rPr b="0" i="0" lang="en-US" sz="204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Loans, extra job, savings, getting a roommate ect.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Income, expenses and training budget should be addressed in your essay. This is not enough-</a:t>
            </a:r>
            <a:endParaRPr/>
          </a:p>
          <a:p>
            <a:pPr indent="-274320" lvl="0" marL="274320" marR="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None/>
            </a:pPr>
            <a:r>
              <a:t/>
            </a:r>
            <a:endParaRPr b="0" i="0" sz="221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41001" lvl="0" marL="274320" marR="0" rtl="0" algn="l">
              <a:lnSpc>
                <a:spcPct val="9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None/>
            </a:pPr>
            <a:r>
              <a:t/>
            </a:r>
            <a:endParaRPr b="0" i="0" sz="221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IMG_0244.PNG" id="301" name="Google Shape;30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4495800"/>
            <a:ext cx="7751293" cy="1641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Address red flags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2"/>
          <p:cNvSpPr txBox="1"/>
          <p:nvPr>
            <p:ph idx="1" type="body"/>
          </p:nvPr>
        </p:nvSpPr>
        <p:spPr>
          <a:xfrm>
            <a:off x="457200" y="1935480"/>
            <a:ext cx="8229600" cy="21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history of stopping and starting again? 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you have a lot of hours and little progress? 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Few hours and little progress over a long period? 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 have almost 70 hours and haven't soloed, why not?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381000" y="4191000"/>
            <a:ext cx="8153400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Address it! Don't leave the judges wondering about your situation, tackle it head on. 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you are handling that adversity and what you learn from it can pump up your application</a:t>
            </a:r>
            <a:endParaRPr sz="26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issues.png" id="309" name="Google Shape;30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1066800"/>
            <a:ext cx="2540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838200" y="685800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</a:pPr>
            <a:r>
              <a:rPr b="1" i="0" lang="en-US" sz="5600" u="none" cap="none" strike="noStrik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rPr>
              <a:t>Letters of Recomendation</a:t>
            </a:r>
            <a:endParaRPr b="1" i="0" sz="5600" u="none" cap="none" strike="noStrike">
              <a:solidFill>
                <a:srgbClr val="4AE3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Rs.png" id="315" name="Google Shape;31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2057400"/>
            <a:ext cx="5257800" cy="445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Personal LORs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Not written by family or your spouse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person who can attest to your 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Moral character</a:t>
            </a:r>
            <a:endParaRPr/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Work ethic and drive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LORs  should be specific to the award, dated &amp; signed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Aviation Recommendations should address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Your specific skills and aptitude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Performance in aviation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From someone who has flown with you</a:t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About the AEMSF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3810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Established in 1940 to help deserving Ninety-Nines advance in their training and education in aviation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First scholarship of $125 awarded in 1941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Today, the Fund exceeds $5 million </a:t>
            </a:r>
            <a:endParaRPr/>
          </a:p>
          <a:p>
            <a:pPr indent="-274320" lvl="0" marL="274320" marR="0" rtl="0" algn="l">
              <a:lnSpc>
                <a:spcPct val="14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$11,000,000+ in scholarships has been awarded</a:t>
            </a:r>
            <a:endParaRPr/>
          </a:p>
          <a:p>
            <a:pPr indent="-274320" lvl="0" marL="274320" marR="0" rtl="0" algn="l">
              <a:lnSpc>
                <a:spcPct val="11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746 </a:t>
            </a: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AEMSF scholarships given</a:t>
            </a:r>
            <a:endParaRPr/>
          </a:p>
          <a:p>
            <a:pPr indent="-246888" lvl="1" marL="640080" marR="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215 Fly Now (formerly New Pilot) awards since inception </a:t>
            </a:r>
            <a:endParaRPr/>
          </a:p>
          <a:p>
            <a:pPr indent="-274320" lvl="0" marL="274320" marR="0" rtl="0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29540" lvl="0" marL="27432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5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Chapter LORs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5"/>
          <p:cNvSpPr txBox="1"/>
          <p:nvPr>
            <p:ph idx="1" type="body"/>
          </p:nvPr>
        </p:nvSpPr>
        <p:spPr>
          <a:xfrm>
            <a:off x="381000" y="1828800"/>
            <a:ext cx="80772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Each point required in Part VII </a:t>
            </a:r>
            <a:r>
              <a:rPr b="0" i="0" lang="en-US" sz="2600" u="sng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</a:t>
            </a: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be addressed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LORs lacking these details make it seem the writer does not know the applicant very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Judges look to this LOR for details not in the essay.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 not simply repeat what the applicant stated in their essay! Expand upon it and give your own insight.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Weak chapter LORs may impact an applicants score.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Poor Chapter LOR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6"/>
          <p:cNvSpPr txBox="1"/>
          <p:nvPr>
            <p:ph idx="1" type="body"/>
          </p:nvPr>
        </p:nvSpPr>
        <p:spPr>
          <a:xfrm>
            <a:off x="304800" y="1905000"/>
            <a:ext cx="83820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Unfortunately, examples like this are still submitted: 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crap LOR.jpg" id="334" name="Google Shape;33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2438400"/>
            <a:ext cx="7543800" cy="4093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Check and Double Check it!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7"/>
          <p:cNvSpPr txBox="1"/>
          <p:nvPr>
            <p:ph idx="1" type="body"/>
          </p:nvPr>
        </p:nvSpPr>
        <p:spPr>
          <a:xfrm>
            <a:off x="2209800" y="2133600"/>
            <a:ext cx="69342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Examine  all parts for accuracy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Verify all sections are complete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Have a friend with a critical eye help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 a program like GRAMMARLY  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Check attachments for readability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Be sure all required signatures are there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….and finally submit on time!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17475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Green checks.png" id="341" name="Google Shape;34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362200"/>
            <a:ext cx="16002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 Jacque.jpg" id="139" name="Google Shape;1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143000"/>
            <a:ext cx="1066800" cy="16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1752600" y="1600200"/>
            <a:ext cx="280493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Dr. Jacqueline Boyd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AEMSF Chairwoman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Permanent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Research Scholar Grant Chairman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Rio Grande Norte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Shelley.jpg" id="141" name="Google Shape;14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143000"/>
            <a:ext cx="1099729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5791200" y="1828800"/>
            <a:ext cx="175701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Shelley Ventura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Vice-Chairman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Trustee 2016-2019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Aux Plaines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1828800" y="3352800"/>
            <a:ext cx="209442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Dorothy Berthelet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Permanent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Treasurer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Eastern Ontario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5867400" y="3657600"/>
            <a:ext cx="19908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Peggy Doyle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Permanent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Old Dominion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1905000" y="5334000"/>
            <a:ext cx="211211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Linda Mathias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2015-2018 Trustee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Hampton Roads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5943600" y="5334000"/>
            <a:ext cx="163262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Dorothy Norkus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Secretary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Trustee 2017-2020</a:t>
            </a:r>
            <a:b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-US" sz="1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San Diego Chapter</a:t>
            </a:r>
            <a:endParaRPr sz="1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Linda.png" id="147" name="Google Shape;14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" y="5105400"/>
            <a:ext cx="1188529" cy="1478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rothy B.jpg" id="148" name="Google Shape;14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5800" y="3048000"/>
            <a:ext cx="1112208" cy="1587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ggy.jpg" id="149" name="Google Shape;14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2971800"/>
            <a:ext cx="1066800" cy="1721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t at 99s OKC PPt.png" id="150" name="Google Shape;150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2000" y="4953000"/>
            <a:ext cx="1143000" cy="1640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/>
        </p:nvSpPr>
        <p:spPr>
          <a:xfrm>
            <a:off x="1600200" y="609600"/>
            <a:ext cx="339550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05964"/>
                </a:solidFill>
                <a:latin typeface="Calibri"/>
                <a:ea typeface="Calibri"/>
                <a:cs typeface="Calibri"/>
                <a:sym typeface="Calibri"/>
              </a:rPr>
              <a:t>Your  AEMSF Trustees</a:t>
            </a:r>
            <a:endParaRPr sz="2800">
              <a:solidFill>
                <a:srgbClr val="1059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Annual Scholarship Ceiling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/>
          <p:nvPr>
            <p:ph idx="1" type="body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Our yearly budget is determined by taking 5% of the averaged year end balances of the AEMSF investment fund over the previous three years.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Any unused funds from forfeitures are added</a:t>
            </a:r>
            <a:endParaRPr/>
          </a:p>
          <a:p>
            <a:pPr indent="-274320" lvl="0" marL="27432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Fund is large but the budget is </a:t>
            </a:r>
            <a:r>
              <a:rPr b="0" i="0" lang="en-US" sz="2600" u="sng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not</a:t>
            </a:r>
            <a:r>
              <a:rPr b="0" i="0" lang="en-US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unlimited!</a:t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Thus, only the strongest AEMSF apps are funded</a:t>
            </a:r>
            <a:endParaRPr/>
          </a:p>
          <a:p>
            <a:pPr indent="-246888" lvl="1" marL="64008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remaining money is then divided in half for the  Spring &amp; Fall Fly Now awards</a:t>
            </a:r>
            <a:endParaRPr/>
          </a:p>
          <a:p>
            <a:pPr indent="-274320" lvl="0" marL="274320" marR="0" rtl="0" algn="l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ctrTitle"/>
          </p:nvPr>
        </p:nvSpPr>
        <p:spPr>
          <a:xfrm>
            <a:off x="533400" y="1905000"/>
            <a:ext cx="7927848" cy="2590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Gentium Book Basic"/>
              <a:buNone/>
            </a:pPr>
            <a:r>
              <a:rPr b="1" i="0" lang="en-US" sz="5600" u="none" cap="none" strike="noStrike">
                <a:solidFill>
                  <a:srgbClr val="4CE0EA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An AEMSF award </a:t>
            </a:r>
            <a:br>
              <a:rPr b="1" i="0" lang="en-US" sz="5600" u="none" cap="none" strike="noStrike">
                <a:solidFill>
                  <a:srgbClr val="4CE0EA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</a:br>
            <a:r>
              <a:rPr b="1" i="0" lang="en-US" sz="5600" u="none" cap="none" strike="noStrike">
                <a:solidFill>
                  <a:srgbClr val="4CE0EA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is an investment in a Ninety-Nine</a:t>
            </a:r>
            <a:endParaRPr b="1" i="0" sz="5600" u="none" cap="none" strike="noStrike">
              <a:solidFill>
                <a:srgbClr val="4CE0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2018 Awards Budget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685800" y="236220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6888" lvl="1" marL="6400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AE Scholarships - $142,105</a:t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Spring Fly Now  - $71,500</a:t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Noto Sans Symbol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Fall Fly Now - $71,500</a:t>
            </a:r>
            <a:endParaRPr b="0" i="0" sz="28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46888" lvl="1" marL="64008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planebuck.jpg" id="170" name="Google Shape;1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973402">
            <a:off x="5621094" y="3352550"/>
            <a:ext cx="2603732" cy="297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b="0" i="0" lang="en-US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Trustee Grading Process</a:t>
            </a:r>
            <a:endParaRPr b="0" i="0" sz="5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457200" y="1981200"/>
            <a:ext cx="6096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be selected, the application </a:t>
            </a:r>
            <a:r>
              <a:rPr b="1" i="1" lang="en-US" sz="2210" u="sng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 be better than good, it must be excellent!</a:t>
            </a:r>
            <a:endParaRPr b="1" i="1" sz="2210" u="sng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lnSpc>
                <a:spcPct val="13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Those who score at the cutoff range are discussed may be reevaluated taking into account other  Trustee insights </a:t>
            </a:r>
            <a:endParaRPr b="0" i="0" sz="221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l">
              <a:lnSpc>
                <a:spcPct val="13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Applicant final scores might be adjusted up (or down) depending on that discussion</a:t>
            </a:r>
            <a:endParaRPr/>
          </a:p>
          <a:p>
            <a:pPr indent="-274320" lvl="0" marL="274320" marR="0" rtl="0" algn="l">
              <a:lnSpc>
                <a:spcPct val="13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Char char="●"/>
            </a:pPr>
            <a:r>
              <a:rPr b="0" i="0" lang="en-US" sz="221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Trustees evaluate the applications and send top tier applications and the alternates to outside the judges</a:t>
            </a:r>
            <a:endParaRPr/>
          </a:p>
          <a:p>
            <a:pPr indent="-141001" lvl="0" marL="274320" marR="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Noto Sans Symbols"/>
              <a:buNone/>
            </a:pPr>
            <a:r>
              <a:t/>
            </a:r>
            <a:endParaRPr b="0" i="0" sz="2210" u="none" cap="none" strike="noStrik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Ex to fair.png" id="177" name="Google Shape;1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88416">
            <a:off x="5610617" y="3399737"/>
            <a:ext cx="3420968" cy="22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6600"/>
              <a:buFont typeface="Calibri"/>
              <a:buNone/>
            </a:pPr>
            <a:r>
              <a:rPr b="1" i="0" lang="en-US" sz="660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rPr>
              <a:t>Make it Perfect</a:t>
            </a:r>
            <a:endParaRPr b="1" i="0" sz="6600" u="none" cap="none" strike="noStrike">
              <a:solidFill>
                <a:srgbClr val="4CE0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/>
          <a:p>
            <a:pPr indent="0" lvl="0" marL="0" marR="4572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45720" rtl="0" algn="ctr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You don’t get a second chance </a:t>
            </a:r>
            <a:endParaRPr/>
          </a:p>
          <a:p>
            <a:pPr indent="0" lvl="0" marL="0" marR="45720" rtl="0" algn="ctr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to make a first impression!</a:t>
            </a:r>
            <a:endParaRPr b="0" i="0" sz="2600" u="none" cap="none" strike="noStrik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